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6" r:id="rId5"/>
    <p:sldId id="257" r:id="rId6"/>
    <p:sldId id="262" r:id="rId7"/>
    <p:sldId id="259" r:id="rId8"/>
    <p:sldId id="258" r:id="rId9"/>
    <p:sldId id="261" r:id="rId10"/>
    <p:sldId id="260" r:id="rId11"/>
    <p:sldId id="263"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jy7Ymn9Jg2fngsoM2y5AOdx0ML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88"/>
  </p:normalViewPr>
  <p:slideViewPr>
    <p:cSldViewPr snapToGrid="0">
      <p:cViewPr varScale="1">
        <p:scale>
          <a:sx n="69" d="100"/>
          <a:sy n="69" d="100"/>
        </p:scale>
        <p:origin x="119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There is a focus this week around the world on people of all different ages being friendly. </a:t>
            </a:r>
            <a:endParaRPr dirty="0"/>
          </a:p>
        </p:txBody>
      </p:sp>
      <p:sp>
        <p:nvSpPr>
          <p:cNvPr id="52" name="Google Shape;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Children may talk about signs of age being wrinkles or grey hair or things that people can no longer do so easily (walking for example). Books such as ‘The lines on Nana’s face’ by Simona </a:t>
            </a:r>
            <a:r>
              <a:rPr lang="en-GB" dirty="0" err="1"/>
              <a:t>Ciraolo</a:t>
            </a:r>
            <a:r>
              <a:rPr lang="en-GB" dirty="0"/>
              <a:t> or ‘Wrinkles’ by JR are short and primary friendly texts that develop the idea of wrinkles as a natural part of ageing and a sign of adventures, wisdom and memories. </a:t>
            </a:r>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r>
              <a:rPr lang="en-GB" dirty="0"/>
              <a:t>Image credits:  left and centre: </a:t>
            </a:r>
            <a:r>
              <a:rPr lang="en-GB" dirty="0" err="1"/>
              <a:t>pexels</a:t>
            </a:r>
            <a:r>
              <a:rPr lang="en-GB" dirty="0"/>
              <a:t>, right: </a:t>
            </a:r>
            <a:r>
              <a:rPr lang="en-GB" dirty="0" err="1"/>
              <a:t>pixabay</a:t>
            </a:r>
            <a:endParaRPr lang="en-GB" dirty="0"/>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Draw attention to the fact that we will all most likely </a:t>
            </a:r>
            <a:r>
              <a:rPr lang="en-GB"/>
              <a:t>be “old” </a:t>
            </a:r>
            <a:r>
              <a:rPr lang="en-GB" dirty="0"/>
              <a:t>one day</a:t>
            </a:r>
            <a:r>
              <a:rPr lang="en-GB"/>
              <a:t>! </a:t>
            </a:r>
            <a:endParaRPr dirty="0"/>
          </a:p>
        </p:txBody>
      </p:sp>
    </p:spTree>
    <p:extLst>
      <p:ext uri="{BB962C8B-B14F-4D97-AF65-F5344CB8AC3E}">
        <p14:creationId xmlns:p14="http://schemas.microsoft.com/office/powerpoint/2010/main" val="280456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Definitions: generation – all the people born and living at the same time. You might hear people talk about ‘the older or younger generation’. </a:t>
            </a:r>
          </a:p>
          <a:p>
            <a:pPr marL="457200" marR="0" lvl="0" indent="-228600" algn="l" rtl="0">
              <a:lnSpc>
                <a:spcPct val="100000"/>
              </a:lnSpc>
              <a:spcBef>
                <a:spcPts val="0"/>
              </a:spcBef>
              <a:spcAft>
                <a:spcPts val="0"/>
              </a:spcAft>
              <a:buClr>
                <a:srgbClr val="000000"/>
              </a:buClr>
              <a:buSzPts val="1100"/>
              <a:buFont typeface="Arial"/>
              <a:buNone/>
            </a:pPr>
            <a:r>
              <a:rPr lang="en-GB" dirty="0"/>
              <a:t>Intergenerational – different ages and generations mixing together </a:t>
            </a:r>
            <a:endParaRPr dirty="0"/>
          </a:p>
        </p:txBody>
      </p:sp>
    </p:spTree>
    <p:extLst>
      <p:ext uri="{BB962C8B-B14F-4D97-AF65-F5344CB8AC3E}">
        <p14:creationId xmlns:p14="http://schemas.microsoft.com/office/powerpoint/2010/main" val="96492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You may to ask the children if they have any experience of a care home/ have a family member who works in one.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 image: </a:t>
            </a:r>
            <a:r>
              <a:rPr lang="en-GB" sz="1100" dirty="0" err="1"/>
              <a:t>pixabay</a:t>
            </a:r>
            <a:endParaRPr lang="en-GB" sz="110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You may have classes or families taking part in the care home friend challenge: https://</a:t>
            </a:r>
            <a:r>
              <a:rPr lang="en-GB" dirty="0" err="1"/>
              <a:t>myhomelife.org.uk</a:t>
            </a:r>
            <a:r>
              <a:rPr lang="en-GB" dirty="0"/>
              <a:t>/community-engagement/intergenerational-linking/care-home-friend-challenge/ . You can highlight the challenge ( a weekly activity over 10 weeks learning about care homes and making something to send to your local care home) and encourage others to take part at home. Each child that takes part will receive a certificate. </a:t>
            </a:r>
            <a:endParaRPr dirty="0"/>
          </a:p>
        </p:txBody>
      </p:sp>
    </p:spTree>
    <p:extLst>
      <p:ext uri="{BB962C8B-B14F-4D97-AF65-F5344CB8AC3E}">
        <p14:creationId xmlns:p14="http://schemas.microsoft.com/office/powerpoint/2010/main" val="98268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The </a:t>
            </a:r>
            <a:r>
              <a:rPr lang="en-GB" dirty="0" err="1"/>
              <a:t>youtube</a:t>
            </a:r>
            <a:r>
              <a:rPr lang="en-GB" dirty="0"/>
              <a:t> video link is around 4 mins long and is the author reading a picture book demonstrating how older people are amazing. Children might think about benefits of connecting with older people being some of the following: friendship, learning new things, helping others. </a:t>
            </a:r>
            <a:endParaRPr dirty="0"/>
          </a:p>
        </p:txBody>
      </p:sp>
    </p:spTree>
    <p:extLst>
      <p:ext uri="{BB962C8B-B14F-4D97-AF65-F5344CB8AC3E}">
        <p14:creationId xmlns:p14="http://schemas.microsoft.com/office/powerpoint/2010/main" val="306273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Even if children aren’t taking part in the challenge, they may want to think about other actions of kindness and connection they could do for an older person in their </a:t>
            </a:r>
            <a:r>
              <a:rPr lang="en-GB" sz="1100"/>
              <a:t>family or neighbour</a:t>
            </a:r>
            <a:r>
              <a:rPr lang="en-GB" sz="1100" dirty="0"/>
              <a:t>.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Faith schools may like to say a prayer as part of their reflection time.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Image: </a:t>
            </a:r>
            <a:r>
              <a:rPr lang="en-GB" dirty="0" err="1"/>
              <a:t>pixabay</a:t>
            </a:r>
            <a:r>
              <a:rPr lang="en-GB" dirty="0"/>
              <a:t>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164905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3" descr="A close up of a logo&#10;&#10;Description automatically generated"/>
          <p:cNvPicPr preferRelativeResize="0"/>
          <p:nvPr/>
        </p:nvPicPr>
        <p:blipFill rotWithShape="1">
          <a:blip r:embed="rId2">
            <a:alphaModFix/>
          </a:blip>
          <a:srcRect/>
          <a:stretch/>
        </p:blipFill>
        <p:spPr>
          <a:xfrm>
            <a:off x="2" y="2"/>
            <a:ext cx="9137788" cy="6862665"/>
          </a:xfrm>
          <a:prstGeom prst="rect">
            <a:avLst/>
          </a:prstGeom>
          <a:noFill/>
          <a:ln>
            <a:noFill/>
          </a:ln>
        </p:spPr>
      </p:pic>
      <p:sp>
        <p:nvSpPr>
          <p:cNvPr id="13" name="Google Shape;13;p3"/>
          <p:cNvSpPr txBox="1">
            <a:spLocks noGrp="1"/>
          </p:cNvSpPr>
          <p:nvPr>
            <p:ph type="ctrTitle"/>
          </p:nvPr>
        </p:nvSpPr>
        <p:spPr>
          <a:xfrm>
            <a:off x="1772992" y="2691656"/>
            <a:ext cx="6037509" cy="14700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3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
          <p:cNvSpPr txBox="1">
            <a:spLocks noGrp="1"/>
          </p:cNvSpPr>
          <p:nvPr>
            <p:ph type="subTitle" idx="1"/>
          </p:nvPr>
        </p:nvSpPr>
        <p:spPr>
          <a:xfrm>
            <a:off x="1772992" y="4392342"/>
            <a:ext cx="6037509" cy="9179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lt1"/>
              </a:buClr>
              <a:buSzPts val="2400"/>
              <a:buNone/>
              <a:defRPr>
                <a:solidFill>
                  <a:schemeClr val="lt1"/>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grpSp>
        <p:nvGrpSpPr>
          <p:cNvPr id="15" name="Google Shape;15;p3"/>
          <p:cNvGrpSpPr/>
          <p:nvPr/>
        </p:nvGrpSpPr>
        <p:grpSpPr>
          <a:xfrm>
            <a:off x="1668219" y="5540971"/>
            <a:ext cx="6637583" cy="1338710"/>
            <a:chOff x="1668217" y="5540969"/>
            <a:chExt cx="6637583" cy="1338710"/>
          </a:xfrm>
        </p:grpSpPr>
        <p:pic>
          <p:nvPicPr>
            <p:cNvPr id="16" name="Google Shape;16;p3" descr="A picture containing drawing&#10;&#10;Description automatically generated"/>
            <p:cNvPicPr preferRelativeResize="0"/>
            <p:nvPr/>
          </p:nvPicPr>
          <p:blipFill rotWithShape="1">
            <a:blip r:embed="rId3">
              <a:alphaModFix/>
            </a:blip>
            <a:srcRect/>
            <a:stretch/>
          </p:blipFill>
          <p:spPr>
            <a:xfrm>
              <a:off x="1668217" y="5540969"/>
              <a:ext cx="4778942" cy="1338710"/>
            </a:xfrm>
            <a:prstGeom prst="rect">
              <a:avLst/>
            </a:prstGeom>
            <a:noFill/>
            <a:ln>
              <a:noFill/>
            </a:ln>
          </p:spPr>
        </p:pic>
        <p:pic>
          <p:nvPicPr>
            <p:cNvPr id="17" name="Google Shape;17;p3" descr="A picture containing text&#10;&#10;Description automatically generated"/>
            <p:cNvPicPr preferRelativeResize="0"/>
            <p:nvPr/>
          </p:nvPicPr>
          <p:blipFill rotWithShape="1">
            <a:blip r:embed="rId4">
              <a:alphaModFix/>
            </a:blip>
            <a:srcRect/>
            <a:stretch/>
          </p:blipFill>
          <p:spPr>
            <a:xfrm>
              <a:off x="6319707" y="5827519"/>
              <a:ext cx="1986093" cy="72514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
        <p:cNvGrpSpPr/>
        <p:nvPr/>
      </p:nvGrpSpPr>
      <p:grpSpPr>
        <a:xfrm>
          <a:off x="0" y="0"/>
          <a:ext cx="0" cy="0"/>
          <a:chOff x="0" y="0"/>
          <a:chExt cx="0" cy="0"/>
        </a:xfrm>
      </p:grpSpPr>
      <p:pic>
        <p:nvPicPr>
          <p:cNvPr id="19" name="Google Shape;19;p4"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20" name="Google Shape;20;p4"/>
          <p:cNvSpPr txBox="1">
            <a:spLocks noGrp="1"/>
          </p:cNvSpPr>
          <p:nvPr>
            <p:ph type="title"/>
          </p:nvPr>
        </p:nvSpPr>
        <p:spPr>
          <a:xfrm>
            <a:off x="630241" y="457200"/>
            <a:ext cx="2949575"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3792539" y="1679576"/>
            <a:ext cx="4629151" cy="4368798"/>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rgbClr val="E5005B"/>
              </a:buClr>
              <a:buSzPts val="2400"/>
              <a:buChar char="•"/>
              <a:defRPr sz="2400">
                <a:solidFill>
                  <a:srgbClr val="E5005B"/>
                </a:solidFill>
                <a:latin typeface="Verdana"/>
                <a:ea typeface="Verdana"/>
                <a:cs typeface="Verdana"/>
                <a:sym typeface="Verdana"/>
              </a:defRPr>
            </a:lvl1pPr>
            <a:lvl2pPr marL="914356" lvl="1" indent="-368281" algn="l">
              <a:lnSpc>
                <a:spcPct val="100000"/>
              </a:lnSpc>
              <a:spcBef>
                <a:spcPts val="440"/>
              </a:spcBef>
              <a:spcAft>
                <a:spcPts val="0"/>
              </a:spcAft>
              <a:buClr>
                <a:srgbClr val="E5005B"/>
              </a:buClr>
              <a:buSzPts val="2200"/>
              <a:buChar char="–"/>
              <a:defRPr sz="2200">
                <a:solidFill>
                  <a:srgbClr val="E5005B"/>
                </a:solidFill>
                <a:latin typeface="Verdana"/>
                <a:ea typeface="Verdana"/>
                <a:cs typeface="Verdana"/>
                <a:sym typeface="Verdana"/>
              </a:defRPr>
            </a:lvl2pPr>
            <a:lvl3pPr marL="1371532" lvl="2" indent="-355582" algn="l">
              <a:lnSpc>
                <a:spcPct val="100000"/>
              </a:lnSpc>
              <a:spcBef>
                <a:spcPts val="400"/>
              </a:spcBef>
              <a:spcAft>
                <a:spcPts val="0"/>
              </a:spcAft>
              <a:buClr>
                <a:srgbClr val="E5005B"/>
              </a:buClr>
              <a:buSzPts val="2000"/>
              <a:buChar char="•"/>
              <a:defRPr sz="2000">
                <a:solidFill>
                  <a:srgbClr val="E5005B"/>
                </a:solidFill>
                <a:latin typeface="Verdana"/>
                <a:ea typeface="Verdana"/>
                <a:cs typeface="Verdana"/>
                <a:sym typeface="Verdana"/>
              </a:defRPr>
            </a:lvl3pPr>
            <a:lvl4pPr marL="1828709" lvl="3" indent="-342883" algn="l">
              <a:lnSpc>
                <a:spcPct val="100000"/>
              </a:lnSpc>
              <a:spcBef>
                <a:spcPts val="360"/>
              </a:spcBef>
              <a:spcAft>
                <a:spcPts val="0"/>
              </a:spcAft>
              <a:buClr>
                <a:srgbClr val="E5005B"/>
              </a:buClr>
              <a:buSzPts val="1800"/>
              <a:buChar char="–"/>
              <a:defRPr sz="1800">
                <a:solidFill>
                  <a:srgbClr val="E5005B"/>
                </a:solidFill>
                <a:latin typeface="Verdana"/>
                <a:ea typeface="Verdana"/>
                <a:cs typeface="Verdana"/>
                <a:sym typeface="Verdana"/>
              </a:defRPr>
            </a:lvl4pPr>
            <a:lvl5pPr marL="2285886" lvl="4" indent="-380981" algn="l">
              <a:lnSpc>
                <a:spcPct val="100000"/>
              </a:lnSpc>
              <a:spcBef>
                <a:spcPts val="480"/>
              </a:spcBef>
              <a:spcAft>
                <a:spcPts val="0"/>
              </a:spcAft>
              <a:buClr>
                <a:schemeClr val="dk1"/>
              </a:buClr>
              <a:buSzPts val="2400"/>
              <a:buChar char="»"/>
              <a:defRPr sz="2400">
                <a:latin typeface="Verdana"/>
                <a:ea typeface="Verdana"/>
                <a:cs typeface="Verdana"/>
                <a:sym typeface="Verdana"/>
              </a:defRPr>
            </a:lvl5pPr>
            <a:lvl6pPr marL="2743063" lvl="5" indent="-355582" algn="l">
              <a:lnSpc>
                <a:spcPct val="100000"/>
              </a:lnSpc>
              <a:spcBef>
                <a:spcPts val="400"/>
              </a:spcBef>
              <a:spcAft>
                <a:spcPts val="0"/>
              </a:spcAft>
              <a:buClr>
                <a:schemeClr val="dk1"/>
              </a:buClr>
              <a:buSzPts val="2000"/>
              <a:buChar char="•"/>
              <a:defRPr sz="2000"/>
            </a:lvl6pPr>
            <a:lvl7pPr marL="3200240" lvl="6" indent="-355582" algn="l">
              <a:lnSpc>
                <a:spcPct val="100000"/>
              </a:lnSpc>
              <a:spcBef>
                <a:spcPts val="400"/>
              </a:spcBef>
              <a:spcAft>
                <a:spcPts val="0"/>
              </a:spcAft>
              <a:buClr>
                <a:schemeClr val="dk1"/>
              </a:buClr>
              <a:buSzPts val="2000"/>
              <a:buChar char="•"/>
              <a:defRPr sz="2000"/>
            </a:lvl7pPr>
            <a:lvl8pPr marL="3657418" lvl="7" indent="-355582" algn="l">
              <a:lnSpc>
                <a:spcPct val="100000"/>
              </a:lnSpc>
              <a:spcBef>
                <a:spcPts val="400"/>
              </a:spcBef>
              <a:spcAft>
                <a:spcPts val="0"/>
              </a:spcAft>
              <a:buClr>
                <a:schemeClr val="dk1"/>
              </a:buClr>
              <a:buSzPts val="2000"/>
              <a:buChar char="•"/>
              <a:defRPr sz="2000"/>
            </a:lvl8pPr>
            <a:lvl9pPr marL="4114594" lvl="8" indent="-355582" algn="l">
              <a:lnSpc>
                <a:spcPct val="100000"/>
              </a:lnSpc>
              <a:spcBef>
                <a:spcPts val="400"/>
              </a:spcBef>
              <a:spcAft>
                <a:spcPts val="0"/>
              </a:spcAft>
              <a:buClr>
                <a:schemeClr val="dk1"/>
              </a:buClr>
              <a:buSzPts val="2000"/>
              <a:buChar char="•"/>
              <a:defRPr sz="2000"/>
            </a:lvl9pPr>
          </a:lstStyle>
          <a:p>
            <a:endParaRPr/>
          </a:p>
        </p:txBody>
      </p:sp>
      <p:sp>
        <p:nvSpPr>
          <p:cNvPr id="22" name="Google Shape;22;p4"/>
          <p:cNvSpPr txBox="1">
            <a:spLocks noGrp="1"/>
          </p:cNvSpPr>
          <p:nvPr>
            <p:ph type="body" idx="2"/>
          </p:nvPr>
        </p:nvSpPr>
        <p:spPr>
          <a:xfrm>
            <a:off x="630241" y="2057399"/>
            <a:ext cx="2949575" cy="3990975"/>
          </a:xfrm>
          <a:prstGeom prst="rect">
            <a:avLst/>
          </a:prstGeom>
          <a:noFill/>
          <a:ln>
            <a:noFill/>
          </a:ln>
        </p:spPr>
        <p:txBody>
          <a:bodyPr spcFirstLastPara="1" wrap="square" lIns="91425" tIns="45700" rIns="91425" bIns="45700" anchor="t" anchorCtr="0">
            <a:normAutofit/>
          </a:bodyPr>
          <a:lstStyle>
            <a:lvl1pPr marL="457178" lvl="0" indent="-228589" algn="l">
              <a:lnSpc>
                <a:spcPct val="100000"/>
              </a:lnSpc>
              <a:spcBef>
                <a:spcPts val="320"/>
              </a:spcBef>
              <a:spcAft>
                <a:spcPts val="0"/>
              </a:spcAft>
              <a:buClr>
                <a:schemeClr val="dk1"/>
              </a:buClr>
              <a:buSzPts val="1600"/>
              <a:buNone/>
              <a:defRPr sz="1600">
                <a:latin typeface="Verdana"/>
                <a:ea typeface="Verdana"/>
                <a:cs typeface="Verdana"/>
                <a:sym typeface="Verdana"/>
              </a:defRPr>
            </a:lvl1pPr>
            <a:lvl2pPr marL="914356" lvl="1" indent="-228589" algn="l">
              <a:lnSpc>
                <a:spcPct val="100000"/>
              </a:lnSpc>
              <a:spcBef>
                <a:spcPts val="280"/>
              </a:spcBef>
              <a:spcAft>
                <a:spcPts val="0"/>
              </a:spcAft>
              <a:buClr>
                <a:schemeClr val="dk1"/>
              </a:buClr>
              <a:buSzPts val="1400"/>
              <a:buNone/>
              <a:defRPr sz="1400"/>
            </a:lvl2pPr>
            <a:lvl3pPr marL="1371532" lvl="2" indent="-228589" algn="l">
              <a:lnSpc>
                <a:spcPct val="100000"/>
              </a:lnSpc>
              <a:spcBef>
                <a:spcPts val="240"/>
              </a:spcBef>
              <a:spcAft>
                <a:spcPts val="0"/>
              </a:spcAft>
              <a:buClr>
                <a:schemeClr val="dk1"/>
              </a:buClr>
              <a:buSzPts val="1200"/>
              <a:buNone/>
              <a:defRPr sz="1200"/>
            </a:lvl3pPr>
            <a:lvl4pPr marL="1828709" lvl="3" indent="-228589" algn="l">
              <a:lnSpc>
                <a:spcPct val="100000"/>
              </a:lnSpc>
              <a:spcBef>
                <a:spcPts val="200"/>
              </a:spcBef>
              <a:spcAft>
                <a:spcPts val="0"/>
              </a:spcAft>
              <a:buClr>
                <a:schemeClr val="dk1"/>
              </a:buClr>
              <a:buSzPts val="1000"/>
              <a:buNone/>
              <a:defRPr sz="1000"/>
            </a:lvl4pPr>
            <a:lvl5pPr marL="2285886" lvl="4" indent="-228589" algn="l">
              <a:lnSpc>
                <a:spcPct val="100000"/>
              </a:lnSpc>
              <a:spcBef>
                <a:spcPts val="200"/>
              </a:spcBef>
              <a:spcAft>
                <a:spcPts val="0"/>
              </a:spcAft>
              <a:buClr>
                <a:schemeClr val="dk1"/>
              </a:buClr>
              <a:buSzPts val="1000"/>
              <a:buNone/>
              <a:defRPr sz="1000"/>
            </a:lvl5pPr>
            <a:lvl6pPr marL="2743063" lvl="5" indent="-228589" algn="l">
              <a:lnSpc>
                <a:spcPct val="100000"/>
              </a:lnSpc>
              <a:spcBef>
                <a:spcPts val="200"/>
              </a:spcBef>
              <a:spcAft>
                <a:spcPts val="0"/>
              </a:spcAft>
              <a:buClr>
                <a:schemeClr val="dk1"/>
              </a:buClr>
              <a:buSzPts val="1000"/>
              <a:buNone/>
              <a:defRPr sz="1000"/>
            </a:lvl6pPr>
            <a:lvl7pPr marL="3200240" lvl="6" indent="-228589" algn="l">
              <a:lnSpc>
                <a:spcPct val="100000"/>
              </a:lnSpc>
              <a:spcBef>
                <a:spcPts val="200"/>
              </a:spcBef>
              <a:spcAft>
                <a:spcPts val="0"/>
              </a:spcAft>
              <a:buClr>
                <a:schemeClr val="dk1"/>
              </a:buClr>
              <a:buSzPts val="1000"/>
              <a:buNone/>
              <a:defRPr sz="1000"/>
            </a:lvl7pPr>
            <a:lvl8pPr marL="3657418" lvl="7" indent="-228589" algn="l">
              <a:lnSpc>
                <a:spcPct val="100000"/>
              </a:lnSpc>
              <a:spcBef>
                <a:spcPts val="200"/>
              </a:spcBef>
              <a:spcAft>
                <a:spcPts val="0"/>
              </a:spcAft>
              <a:buClr>
                <a:schemeClr val="dk1"/>
              </a:buClr>
              <a:buSzPts val="1000"/>
              <a:buNone/>
              <a:defRPr sz="1000"/>
            </a:lvl8pPr>
            <a:lvl9pPr marL="4114594" lvl="8" indent="-228589" algn="l">
              <a:lnSpc>
                <a:spcPct val="100000"/>
              </a:lnSpc>
              <a:spcBef>
                <a:spcPts val="200"/>
              </a:spcBef>
              <a:spcAft>
                <a:spcPts val="0"/>
              </a:spcAft>
              <a:buClr>
                <a:schemeClr val="dk1"/>
              </a:buClr>
              <a:buSzPts val="1000"/>
              <a:buNone/>
              <a:defRPr sz="1000"/>
            </a:lvl9pPr>
          </a:lstStyle>
          <a:p>
            <a:endParaRPr/>
          </a:p>
        </p:txBody>
      </p:sp>
      <p:sp>
        <p:nvSpPr>
          <p:cNvPr id="23" name="Google Shape;23;p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pic>
        <p:nvPicPr>
          <p:cNvPr id="27" name="Google Shape;27;p5"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28" name="Google Shape;28;p5"/>
          <p:cNvSpPr txBox="1">
            <a:spLocks noGrp="1"/>
          </p:cNvSpPr>
          <p:nvPr>
            <p:ph type="title"/>
          </p:nvPr>
        </p:nvSpPr>
        <p:spPr>
          <a:xfrm>
            <a:off x="457201" y="274638"/>
            <a:ext cx="7153275"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57202" y="1655340"/>
            <a:ext cx="8058151" cy="4335886"/>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pic>
        <p:nvPicPr>
          <p:cNvPr id="31" name="Google Shape;31;p6"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32" name="Google Shape;32;p6"/>
          <p:cNvSpPr txBox="1">
            <a:spLocks noGrp="1"/>
          </p:cNvSpPr>
          <p:nvPr>
            <p:ph type="title"/>
          </p:nvPr>
        </p:nvSpPr>
        <p:spPr>
          <a:xfrm>
            <a:off x="457201" y="274638"/>
            <a:ext cx="7153275"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564428" y="1708154"/>
            <a:ext cx="4007573" cy="4168773"/>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34" name="Google Shape;34;p6"/>
          <p:cNvSpPr txBox="1">
            <a:spLocks noGrp="1"/>
          </p:cNvSpPr>
          <p:nvPr>
            <p:ph type="body" idx="2"/>
          </p:nvPr>
        </p:nvSpPr>
        <p:spPr>
          <a:xfrm>
            <a:off x="4715855" y="1692278"/>
            <a:ext cx="3863720" cy="4168773"/>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pic>
        <p:nvPicPr>
          <p:cNvPr id="36" name="Google Shape;36;p7"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37" name="Google Shape;37;p7"/>
          <p:cNvSpPr txBox="1">
            <a:spLocks noGrp="1"/>
          </p:cNvSpPr>
          <p:nvPr>
            <p:ph type="title"/>
          </p:nvPr>
        </p:nvSpPr>
        <p:spPr>
          <a:xfrm>
            <a:off x="630239" y="355602"/>
            <a:ext cx="7046912"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5005B"/>
              </a:buClr>
              <a:buSzPts val="3200"/>
              <a:buFont typeface="Verdana"/>
              <a:buNone/>
              <a:defRPr sz="32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30241" y="1681164"/>
            <a:ext cx="3868737" cy="823912"/>
          </a:xfrm>
          <a:prstGeom prst="rect">
            <a:avLst/>
          </a:prstGeom>
          <a:noFill/>
          <a:ln>
            <a:noFill/>
          </a:ln>
        </p:spPr>
        <p:txBody>
          <a:bodyPr spcFirstLastPara="1" wrap="square" lIns="91425" tIns="45700" rIns="91425" bIns="45700" anchor="b" anchorCtr="0">
            <a:normAutofit/>
          </a:bodyPr>
          <a:lstStyle>
            <a:lvl1pPr marL="457178" lvl="0" indent="-228589" algn="l">
              <a:lnSpc>
                <a:spcPct val="100000"/>
              </a:lnSpc>
              <a:spcBef>
                <a:spcPts val="400"/>
              </a:spcBef>
              <a:spcAft>
                <a:spcPts val="0"/>
              </a:spcAft>
              <a:buClr>
                <a:srgbClr val="E5005B"/>
              </a:buClr>
              <a:buSzPts val="2000"/>
              <a:buNone/>
              <a:defRPr sz="2000" b="1">
                <a:solidFill>
                  <a:srgbClr val="E5005B"/>
                </a:solidFill>
                <a:latin typeface="Verdana"/>
                <a:ea typeface="Verdana"/>
                <a:cs typeface="Verdana"/>
                <a:sym typeface="Verdana"/>
              </a:defRPr>
            </a:lvl1pPr>
            <a:lvl2pPr marL="914356" lvl="1" indent="-228589" algn="l">
              <a:lnSpc>
                <a:spcPct val="100000"/>
              </a:lnSpc>
              <a:spcBef>
                <a:spcPts val="400"/>
              </a:spcBef>
              <a:spcAft>
                <a:spcPts val="0"/>
              </a:spcAft>
              <a:buClr>
                <a:schemeClr val="dk1"/>
              </a:buClr>
              <a:buSzPts val="2000"/>
              <a:buNone/>
              <a:defRPr sz="2000" b="1"/>
            </a:lvl2pPr>
            <a:lvl3pPr marL="1371532" lvl="2" indent="-228589" algn="l">
              <a:lnSpc>
                <a:spcPct val="100000"/>
              </a:lnSpc>
              <a:spcBef>
                <a:spcPts val="360"/>
              </a:spcBef>
              <a:spcAft>
                <a:spcPts val="0"/>
              </a:spcAft>
              <a:buClr>
                <a:schemeClr val="dk1"/>
              </a:buClr>
              <a:buSzPts val="1800"/>
              <a:buNone/>
              <a:defRPr sz="1800" b="1"/>
            </a:lvl3pPr>
            <a:lvl4pPr marL="1828709" lvl="3" indent="-228589" algn="l">
              <a:lnSpc>
                <a:spcPct val="100000"/>
              </a:lnSpc>
              <a:spcBef>
                <a:spcPts val="320"/>
              </a:spcBef>
              <a:spcAft>
                <a:spcPts val="0"/>
              </a:spcAft>
              <a:buClr>
                <a:schemeClr val="dk1"/>
              </a:buClr>
              <a:buSzPts val="1600"/>
              <a:buNone/>
              <a:defRPr sz="1600" b="1"/>
            </a:lvl4pPr>
            <a:lvl5pPr marL="2285886" lvl="4" indent="-228589" algn="l">
              <a:lnSpc>
                <a:spcPct val="100000"/>
              </a:lnSpc>
              <a:spcBef>
                <a:spcPts val="320"/>
              </a:spcBef>
              <a:spcAft>
                <a:spcPts val="0"/>
              </a:spcAft>
              <a:buClr>
                <a:schemeClr val="dk1"/>
              </a:buClr>
              <a:buSzPts val="1600"/>
              <a:buNone/>
              <a:defRPr sz="1600" b="1"/>
            </a:lvl5pPr>
            <a:lvl6pPr marL="2743063" lvl="5" indent="-228589" algn="l">
              <a:lnSpc>
                <a:spcPct val="100000"/>
              </a:lnSpc>
              <a:spcBef>
                <a:spcPts val="320"/>
              </a:spcBef>
              <a:spcAft>
                <a:spcPts val="0"/>
              </a:spcAft>
              <a:buClr>
                <a:schemeClr val="dk1"/>
              </a:buClr>
              <a:buSzPts val="1600"/>
              <a:buNone/>
              <a:defRPr sz="1600" b="1"/>
            </a:lvl6pPr>
            <a:lvl7pPr marL="3200240" lvl="6" indent="-228589" algn="l">
              <a:lnSpc>
                <a:spcPct val="100000"/>
              </a:lnSpc>
              <a:spcBef>
                <a:spcPts val="320"/>
              </a:spcBef>
              <a:spcAft>
                <a:spcPts val="0"/>
              </a:spcAft>
              <a:buClr>
                <a:schemeClr val="dk1"/>
              </a:buClr>
              <a:buSzPts val="1600"/>
              <a:buNone/>
              <a:defRPr sz="1600" b="1"/>
            </a:lvl7pPr>
            <a:lvl8pPr marL="3657418" lvl="7" indent="-228589" algn="l">
              <a:lnSpc>
                <a:spcPct val="100000"/>
              </a:lnSpc>
              <a:spcBef>
                <a:spcPts val="320"/>
              </a:spcBef>
              <a:spcAft>
                <a:spcPts val="0"/>
              </a:spcAft>
              <a:buClr>
                <a:schemeClr val="dk1"/>
              </a:buClr>
              <a:buSzPts val="1600"/>
              <a:buNone/>
              <a:defRPr sz="1600" b="1"/>
            </a:lvl8pPr>
            <a:lvl9pPr marL="4114594" lvl="8" indent="-228589" algn="l">
              <a:lnSpc>
                <a:spcPct val="100000"/>
              </a:lnSpc>
              <a:spcBef>
                <a:spcPts val="32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630241" y="2505076"/>
            <a:ext cx="3868737" cy="3612446"/>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chemeClr val="dk1"/>
              </a:buClr>
              <a:buSzPts val="2400"/>
              <a:buChar char="•"/>
              <a:defRPr>
                <a:latin typeface="Verdana"/>
                <a:ea typeface="Verdana"/>
                <a:cs typeface="Verdana"/>
                <a:sym typeface="Verdana"/>
              </a:defRPr>
            </a:lvl1pPr>
            <a:lvl2pPr marL="914356" lvl="1" indent="-361932" algn="l">
              <a:lnSpc>
                <a:spcPct val="100000"/>
              </a:lnSpc>
              <a:spcBef>
                <a:spcPts val="420"/>
              </a:spcBef>
              <a:spcAft>
                <a:spcPts val="0"/>
              </a:spcAft>
              <a:buClr>
                <a:schemeClr val="dk1"/>
              </a:buClr>
              <a:buSzPts val="2100"/>
              <a:buChar char="–"/>
              <a:defRPr>
                <a:latin typeface="Verdana"/>
                <a:ea typeface="Verdana"/>
                <a:cs typeface="Verdana"/>
                <a:sym typeface="Verdana"/>
              </a:defRPr>
            </a:lvl2pPr>
            <a:lvl3pPr marL="1371532" lvl="2" indent="-342883" algn="l">
              <a:lnSpc>
                <a:spcPct val="100000"/>
              </a:lnSpc>
              <a:spcBef>
                <a:spcPts val="360"/>
              </a:spcBef>
              <a:spcAft>
                <a:spcPts val="0"/>
              </a:spcAft>
              <a:buClr>
                <a:schemeClr val="dk1"/>
              </a:buClr>
              <a:buSzPts val="1800"/>
              <a:buChar char="•"/>
              <a:defRPr>
                <a:latin typeface="Verdana"/>
                <a:ea typeface="Verdana"/>
                <a:cs typeface="Verdana"/>
                <a:sym typeface="Verdana"/>
              </a:defRPr>
            </a:lvl3pPr>
            <a:lvl4pPr marL="1828709" lvl="3" indent="-323835" algn="l">
              <a:lnSpc>
                <a:spcPct val="100000"/>
              </a:lnSpc>
              <a:spcBef>
                <a:spcPts val="300"/>
              </a:spcBef>
              <a:spcAft>
                <a:spcPts val="0"/>
              </a:spcAft>
              <a:buClr>
                <a:schemeClr val="dk1"/>
              </a:buClr>
              <a:buSzPts val="1500"/>
              <a:buChar char="–"/>
              <a:defRPr>
                <a:latin typeface="Verdana"/>
                <a:ea typeface="Verdana"/>
                <a:cs typeface="Verdana"/>
                <a:sym typeface="Verdana"/>
              </a:defRPr>
            </a:lvl4pPr>
            <a:lvl5pPr marL="2285886" lvl="4" indent="-323835" algn="l">
              <a:lnSpc>
                <a:spcPct val="100000"/>
              </a:lnSpc>
              <a:spcBef>
                <a:spcPts val="300"/>
              </a:spcBef>
              <a:spcAft>
                <a:spcPts val="0"/>
              </a:spcAft>
              <a:buClr>
                <a:schemeClr val="dk1"/>
              </a:buClr>
              <a:buSzPts val="1500"/>
              <a:buChar char="»"/>
              <a:defRPr>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4629151" y="1681164"/>
            <a:ext cx="3887788" cy="823912"/>
          </a:xfrm>
          <a:prstGeom prst="rect">
            <a:avLst/>
          </a:prstGeom>
          <a:noFill/>
          <a:ln>
            <a:noFill/>
          </a:ln>
        </p:spPr>
        <p:txBody>
          <a:bodyPr spcFirstLastPara="1" wrap="square" lIns="91425" tIns="45700" rIns="91425" bIns="45700" anchor="b" anchorCtr="0">
            <a:normAutofit/>
          </a:bodyPr>
          <a:lstStyle>
            <a:lvl1pPr marL="457178" lvl="0" indent="-228589" algn="l">
              <a:lnSpc>
                <a:spcPct val="100000"/>
              </a:lnSpc>
              <a:spcBef>
                <a:spcPts val="480"/>
              </a:spcBef>
              <a:spcAft>
                <a:spcPts val="0"/>
              </a:spcAft>
              <a:buClr>
                <a:srgbClr val="E5005B"/>
              </a:buClr>
              <a:buSzPts val="2400"/>
              <a:buNone/>
              <a:defRPr sz="2400" b="1">
                <a:solidFill>
                  <a:srgbClr val="E5005B"/>
                </a:solidFill>
                <a:latin typeface="Verdana"/>
                <a:ea typeface="Verdana"/>
                <a:cs typeface="Verdana"/>
                <a:sym typeface="Verdana"/>
              </a:defRPr>
            </a:lvl1pPr>
            <a:lvl2pPr marL="914356" lvl="1" indent="-228589" algn="l">
              <a:lnSpc>
                <a:spcPct val="100000"/>
              </a:lnSpc>
              <a:spcBef>
                <a:spcPts val="400"/>
              </a:spcBef>
              <a:spcAft>
                <a:spcPts val="0"/>
              </a:spcAft>
              <a:buClr>
                <a:schemeClr val="dk1"/>
              </a:buClr>
              <a:buSzPts val="2000"/>
              <a:buNone/>
              <a:defRPr sz="2000" b="1"/>
            </a:lvl2pPr>
            <a:lvl3pPr marL="1371532" lvl="2" indent="-228589" algn="l">
              <a:lnSpc>
                <a:spcPct val="100000"/>
              </a:lnSpc>
              <a:spcBef>
                <a:spcPts val="360"/>
              </a:spcBef>
              <a:spcAft>
                <a:spcPts val="0"/>
              </a:spcAft>
              <a:buClr>
                <a:schemeClr val="dk1"/>
              </a:buClr>
              <a:buSzPts val="1800"/>
              <a:buNone/>
              <a:defRPr sz="1800" b="1"/>
            </a:lvl3pPr>
            <a:lvl4pPr marL="1828709" lvl="3" indent="-228589" algn="l">
              <a:lnSpc>
                <a:spcPct val="100000"/>
              </a:lnSpc>
              <a:spcBef>
                <a:spcPts val="320"/>
              </a:spcBef>
              <a:spcAft>
                <a:spcPts val="0"/>
              </a:spcAft>
              <a:buClr>
                <a:schemeClr val="dk1"/>
              </a:buClr>
              <a:buSzPts val="1600"/>
              <a:buNone/>
              <a:defRPr sz="1600" b="1"/>
            </a:lvl4pPr>
            <a:lvl5pPr marL="2285886" lvl="4" indent="-228589" algn="l">
              <a:lnSpc>
                <a:spcPct val="100000"/>
              </a:lnSpc>
              <a:spcBef>
                <a:spcPts val="320"/>
              </a:spcBef>
              <a:spcAft>
                <a:spcPts val="0"/>
              </a:spcAft>
              <a:buClr>
                <a:schemeClr val="dk1"/>
              </a:buClr>
              <a:buSzPts val="1600"/>
              <a:buNone/>
              <a:defRPr sz="1600" b="1"/>
            </a:lvl5pPr>
            <a:lvl6pPr marL="2743063" lvl="5" indent="-228589" algn="l">
              <a:lnSpc>
                <a:spcPct val="100000"/>
              </a:lnSpc>
              <a:spcBef>
                <a:spcPts val="320"/>
              </a:spcBef>
              <a:spcAft>
                <a:spcPts val="0"/>
              </a:spcAft>
              <a:buClr>
                <a:schemeClr val="dk1"/>
              </a:buClr>
              <a:buSzPts val="1600"/>
              <a:buNone/>
              <a:defRPr sz="1600" b="1"/>
            </a:lvl6pPr>
            <a:lvl7pPr marL="3200240" lvl="6" indent="-228589" algn="l">
              <a:lnSpc>
                <a:spcPct val="100000"/>
              </a:lnSpc>
              <a:spcBef>
                <a:spcPts val="320"/>
              </a:spcBef>
              <a:spcAft>
                <a:spcPts val="0"/>
              </a:spcAft>
              <a:buClr>
                <a:schemeClr val="dk1"/>
              </a:buClr>
              <a:buSzPts val="1600"/>
              <a:buNone/>
              <a:defRPr sz="1600" b="1"/>
            </a:lvl7pPr>
            <a:lvl8pPr marL="3657418" lvl="7" indent="-228589" algn="l">
              <a:lnSpc>
                <a:spcPct val="100000"/>
              </a:lnSpc>
              <a:spcBef>
                <a:spcPts val="320"/>
              </a:spcBef>
              <a:spcAft>
                <a:spcPts val="0"/>
              </a:spcAft>
              <a:buClr>
                <a:schemeClr val="dk1"/>
              </a:buClr>
              <a:buSzPts val="1600"/>
              <a:buNone/>
              <a:defRPr sz="1600" b="1"/>
            </a:lvl8pPr>
            <a:lvl9pPr marL="4114594" lvl="8" indent="-228589" algn="l">
              <a:lnSpc>
                <a:spcPct val="100000"/>
              </a:lnSpc>
              <a:spcBef>
                <a:spcPts val="32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4629151" y="2505076"/>
            <a:ext cx="3887788" cy="3612446"/>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chemeClr val="dk1"/>
              </a:buClr>
              <a:buSzPts val="2400"/>
              <a:buChar char="•"/>
              <a:defRPr>
                <a:latin typeface="Verdana"/>
                <a:ea typeface="Verdana"/>
                <a:cs typeface="Verdana"/>
                <a:sym typeface="Verdana"/>
              </a:defRPr>
            </a:lvl1pPr>
            <a:lvl2pPr marL="914356" lvl="1" indent="-361932" algn="l">
              <a:lnSpc>
                <a:spcPct val="100000"/>
              </a:lnSpc>
              <a:spcBef>
                <a:spcPts val="420"/>
              </a:spcBef>
              <a:spcAft>
                <a:spcPts val="0"/>
              </a:spcAft>
              <a:buClr>
                <a:schemeClr val="dk1"/>
              </a:buClr>
              <a:buSzPts val="2100"/>
              <a:buChar char="–"/>
              <a:defRPr>
                <a:latin typeface="Verdana"/>
                <a:ea typeface="Verdana"/>
                <a:cs typeface="Verdana"/>
                <a:sym typeface="Verdana"/>
              </a:defRPr>
            </a:lvl2pPr>
            <a:lvl3pPr marL="1371532" lvl="2" indent="-342883" algn="l">
              <a:lnSpc>
                <a:spcPct val="100000"/>
              </a:lnSpc>
              <a:spcBef>
                <a:spcPts val="360"/>
              </a:spcBef>
              <a:spcAft>
                <a:spcPts val="0"/>
              </a:spcAft>
              <a:buClr>
                <a:schemeClr val="dk1"/>
              </a:buClr>
              <a:buSzPts val="1800"/>
              <a:buChar char="•"/>
              <a:defRPr>
                <a:latin typeface="Verdana"/>
                <a:ea typeface="Verdana"/>
                <a:cs typeface="Verdana"/>
                <a:sym typeface="Verdana"/>
              </a:defRPr>
            </a:lvl3pPr>
            <a:lvl4pPr marL="1828709" lvl="3" indent="-323835" algn="l">
              <a:lnSpc>
                <a:spcPct val="100000"/>
              </a:lnSpc>
              <a:spcBef>
                <a:spcPts val="300"/>
              </a:spcBef>
              <a:spcAft>
                <a:spcPts val="0"/>
              </a:spcAft>
              <a:buClr>
                <a:schemeClr val="dk1"/>
              </a:buClr>
              <a:buSzPts val="1500"/>
              <a:buChar char="–"/>
              <a:defRPr>
                <a:latin typeface="Verdana"/>
                <a:ea typeface="Verdana"/>
                <a:cs typeface="Verdana"/>
                <a:sym typeface="Verdana"/>
              </a:defRPr>
            </a:lvl4pPr>
            <a:lvl5pPr marL="2285886" lvl="4" indent="-323835" algn="l">
              <a:lnSpc>
                <a:spcPct val="100000"/>
              </a:lnSpc>
              <a:spcBef>
                <a:spcPts val="300"/>
              </a:spcBef>
              <a:spcAft>
                <a:spcPts val="0"/>
              </a:spcAft>
              <a:buClr>
                <a:schemeClr val="dk1"/>
              </a:buClr>
              <a:buSzPts val="1500"/>
              <a:buChar char="»"/>
              <a:defRPr>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youtube.com/watch?v=6ht-amIfOnU" TargetMode="External"/><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QiT3vSQrJy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451851" y="2504983"/>
            <a:ext cx="8240300" cy="2407168"/>
          </a:xfrm>
          <a:prstGeom prst="rect">
            <a:avLst/>
          </a:prstGeom>
          <a:noFill/>
          <a:ln>
            <a:noFill/>
          </a:ln>
        </p:spPr>
        <p:txBody>
          <a:bodyPr spcFirstLastPara="1" wrap="square" lIns="91425" tIns="45700" rIns="91425" bIns="45700" anchor="ctr" anchorCtr="0">
            <a:noAutofit/>
          </a:bodyPr>
          <a:lstStyle/>
          <a:p>
            <a:pPr algn="ctr">
              <a:buSzPts val="2800"/>
            </a:pPr>
            <a:r>
              <a:rPr lang="en-GB" dirty="0"/>
              <a:t>Global Intergenerational Week Assembly</a:t>
            </a:r>
            <a:endParaRPr b="0" dirty="0"/>
          </a:p>
        </p:txBody>
      </p:sp>
      <p:pic>
        <p:nvPicPr>
          <p:cNvPr id="2" name="Picture 1">
            <a:extLst>
              <a:ext uri="{FF2B5EF4-FFF2-40B4-BE49-F238E27FC236}">
                <a16:creationId xmlns:a16="http://schemas.microsoft.com/office/drawing/2014/main" id="{063EE267-EA1F-A246-83C7-34FC51A10CAC}"/>
              </a:ext>
            </a:extLst>
          </p:cNvPr>
          <p:cNvPicPr>
            <a:picLocks noChangeAspect="1"/>
          </p:cNvPicPr>
          <p:nvPr/>
        </p:nvPicPr>
        <p:blipFill>
          <a:blip r:embed="rId3"/>
          <a:stretch>
            <a:fillRect/>
          </a:stretch>
        </p:blipFill>
        <p:spPr>
          <a:xfrm>
            <a:off x="2890775" y="325675"/>
            <a:ext cx="2799732" cy="799644"/>
          </a:xfrm>
          <a:prstGeom prst="rect">
            <a:avLst/>
          </a:prstGeom>
        </p:spPr>
      </p:pic>
      <p:pic>
        <p:nvPicPr>
          <p:cNvPr id="3" name="Picture 2">
            <a:extLst>
              <a:ext uri="{FF2B5EF4-FFF2-40B4-BE49-F238E27FC236}">
                <a16:creationId xmlns:a16="http://schemas.microsoft.com/office/drawing/2014/main" id="{F8BFC0A7-DEEE-8546-AB5F-2711EFD4407D}"/>
              </a:ext>
            </a:extLst>
          </p:cNvPr>
          <p:cNvPicPr>
            <a:picLocks noChangeAspect="1"/>
          </p:cNvPicPr>
          <p:nvPr/>
        </p:nvPicPr>
        <p:blipFill>
          <a:blip r:embed="rId4"/>
          <a:stretch>
            <a:fillRect/>
          </a:stretch>
        </p:blipFill>
        <p:spPr>
          <a:xfrm>
            <a:off x="6072329" y="330968"/>
            <a:ext cx="2619823" cy="9721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dirty="0"/>
              <a:t>Ages and ageing </a:t>
            </a:r>
            <a:endParaRPr dirty="0"/>
          </a:p>
        </p:txBody>
      </p:sp>
      <p:sp>
        <p:nvSpPr>
          <p:cNvPr id="61" name="Google Shape;61;p36"/>
          <p:cNvSpPr txBox="1">
            <a:spLocks noGrp="1"/>
          </p:cNvSpPr>
          <p:nvPr>
            <p:ph type="body" idx="1"/>
          </p:nvPr>
        </p:nvSpPr>
        <p:spPr>
          <a:xfrm>
            <a:off x="512539" y="1623071"/>
            <a:ext cx="7536952" cy="4509456"/>
          </a:xfrm>
          <a:prstGeom prst="rect">
            <a:avLst/>
          </a:prstGeom>
          <a:noFill/>
          <a:ln>
            <a:noFill/>
          </a:ln>
        </p:spPr>
        <p:txBody>
          <a:bodyPr spcFirstLastPara="1" wrap="square" lIns="91425" tIns="45700" rIns="91425" bIns="45700" anchor="t" anchorCtr="0">
            <a:noAutofit/>
          </a:bodyPr>
          <a:lstStyle/>
          <a:p>
            <a:pPr indent="0" algn="ctr">
              <a:lnSpc>
                <a:spcPct val="80000"/>
              </a:lnSpc>
              <a:buNone/>
            </a:pPr>
            <a:r>
              <a:rPr lang="en-GB" sz="2600" dirty="0"/>
              <a:t>What does it mean to be old?</a:t>
            </a:r>
          </a:p>
          <a:p>
            <a:pPr indent="0" algn="ctr">
              <a:lnSpc>
                <a:spcPct val="80000"/>
              </a:lnSpc>
              <a:buNone/>
            </a:pPr>
            <a:r>
              <a:rPr lang="en-GB" sz="2600" dirty="0"/>
              <a:t>What do you think is the best age and why?</a:t>
            </a:r>
          </a:p>
          <a:p>
            <a:pPr indent="0" algn="ctr">
              <a:lnSpc>
                <a:spcPct val="80000"/>
              </a:lnSpc>
              <a:buNone/>
            </a:pPr>
            <a:r>
              <a:rPr lang="en-GB" sz="2600" dirty="0"/>
              <a:t>What ages do you think the people below are?</a:t>
            </a:r>
          </a:p>
          <a:p>
            <a:pPr indent="0">
              <a:lnSpc>
                <a:spcPct val="80000"/>
              </a:lnSpc>
              <a:buNone/>
            </a:pPr>
            <a:endParaRPr lang="en-GB" sz="2600" dirty="0"/>
          </a:p>
          <a:p>
            <a:pPr indent="0">
              <a:lnSpc>
                <a:spcPct val="80000"/>
              </a:lnSpc>
              <a:buNone/>
            </a:pPr>
            <a:endParaRPr lang="en-GB" sz="2600" dirty="0"/>
          </a:p>
          <a:p>
            <a:pPr indent="0">
              <a:lnSpc>
                <a:spcPct val="80000"/>
              </a:lnSpc>
              <a:buNone/>
            </a:pPr>
            <a:endParaRPr lang="en-GB" sz="2600" dirty="0"/>
          </a:p>
          <a:p>
            <a:pPr indent="0">
              <a:lnSpc>
                <a:spcPct val="80000"/>
              </a:lnSpc>
              <a:buNone/>
            </a:pPr>
            <a:endParaRPr lang="en-GB" sz="2600" dirty="0"/>
          </a:p>
          <a:p>
            <a:pPr indent="0">
              <a:lnSpc>
                <a:spcPct val="80000"/>
              </a:lnSpc>
              <a:buNone/>
            </a:pPr>
            <a:endParaRPr lang="en-GB" sz="2600" dirty="0"/>
          </a:p>
          <a:p>
            <a:pPr indent="0">
              <a:lnSpc>
                <a:spcPct val="80000"/>
              </a:lnSpc>
              <a:buNone/>
            </a:pPr>
            <a:endParaRPr lang="en-GB" sz="2600" dirty="0"/>
          </a:p>
          <a:p>
            <a:pPr indent="0">
              <a:lnSpc>
                <a:spcPct val="80000"/>
              </a:lnSpc>
              <a:buNone/>
            </a:pPr>
            <a:endParaRPr lang="en-GB" sz="2600" dirty="0"/>
          </a:p>
        </p:txBody>
      </p:sp>
      <p:pic>
        <p:nvPicPr>
          <p:cNvPr id="3" name="Picture 2" descr="A picture containing person&#10;&#10;Description automatically generated">
            <a:extLst>
              <a:ext uri="{FF2B5EF4-FFF2-40B4-BE49-F238E27FC236}">
                <a16:creationId xmlns:a16="http://schemas.microsoft.com/office/drawing/2014/main" id="{E5F4A577-2796-2B8C-6596-C0842F88DB9D}"/>
              </a:ext>
            </a:extLst>
          </p:cNvPr>
          <p:cNvPicPr>
            <a:picLocks noChangeAspect="1"/>
          </p:cNvPicPr>
          <p:nvPr/>
        </p:nvPicPr>
        <p:blipFill>
          <a:blip r:embed="rId3"/>
          <a:stretch>
            <a:fillRect/>
          </a:stretch>
        </p:blipFill>
        <p:spPr>
          <a:xfrm>
            <a:off x="6294265" y="3725398"/>
            <a:ext cx="2337199" cy="2647951"/>
          </a:xfrm>
          <a:prstGeom prst="rect">
            <a:avLst/>
          </a:prstGeom>
        </p:spPr>
      </p:pic>
      <p:pic>
        <p:nvPicPr>
          <p:cNvPr id="4" name="Picture 3">
            <a:extLst>
              <a:ext uri="{FF2B5EF4-FFF2-40B4-BE49-F238E27FC236}">
                <a16:creationId xmlns:a16="http://schemas.microsoft.com/office/drawing/2014/main" id="{29D0B283-1099-D12B-30DA-E536B4E70107}"/>
              </a:ext>
            </a:extLst>
          </p:cNvPr>
          <p:cNvPicPr>
            <a:picLocks noChangeAspect="1"/>
          </p:cNvPicPr>
          <p:nvPr/>
        </p:nvPicPr>
        <p:blipFill>
          <a:blip r:embed="rId4"/>
          <a:stretch>
            <a:fillRect/>
          </a:stretch>
        </p:blipFill>
        <p:spPr>
          <a:xfrm>
            <a:off x="3366597" y="3725398"/>
            <a:ext cx="2183131" cy="2647951"/>
          </a:xfrm>
          <a:prstGeom prst="rect">
            <a:avLst/>
          </a:prstGeom>
        </p:spPr>
      </p:pic>
      <p:pic>
        <p:nvPicPr>
          <p:cNvPr id="5" name="Picture 4">
            <a:extLst>
              <a:ext uri="{FF2B5EF4-FFF2-40B4-BE49-F238E27FC236}">
                <a16:creationId xmlns:a16="http://schemas.microsoft.com/office/drawing/2014/main" id="{27D66BE5-9E3E-8731-722C-E42F323A7D48}"/>
              </a:ext>
            </a:extLst>
          </p:cNvPr>
          <p:cNvPicPr>
            <a:picLocks noChangeAspect="1"/>
          </p:cNvPicPr>
          <p:nvPr/>
        </p:nvPicPr>
        <p:blipFill>
          <a:blip r:embed="rId5"/>
          <a:stretch>
            <a:fillRect/>
          </a:stretch>
        </p:blipFill>
        <p:spPr>
          <a:xfrm>
            <a:off x="512540" y="3725398"/>
            <a:ext cx="2109523" cy="26479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dirty="0"/>
              <a:t>Ages and ageing</a:t>
            </a:r>
            <a:endParaRPr dirty="0"/>
          </a:p>
        </p:txBody>
      </p:sp>
      <p:sp>
        <p:nvSpPr>
          <p:cNvPr id="61" name="Google Shape;61;p36"/>
          <p:cNvSpPr txBox="1">
            <a:spLocks noGrp="1"/>
          </p:cNvSpPr>
          <p:nvPr>
            <p:ph type="body" idx="1"/>
          </p:nvPr>
        </p:nvSpPr>
        <p:spPr>
          <a:xfrm>
            <a:off x="493489" y="1428750"/>
            <a:ext cx="7536952" cy="4509456"/>
          </a:xfrm>
          <a:prstGeom prst="rect">
            <a:avLst/>
          </a:prstGeom>
          <a:noFill/>
          <a:ln>
            <a:noFill/>
          </a:ln>
        </p:spPr>
        <p:txBody>
          <a:bodyPr spcFirstLastPara="1" wrap="square" lIns="91425" tIns="45700" rIns="91425" bIns="45700" anchor="t" anchorCtr="0">
            <a:noAutofit/>
          </a:bodyPr>
          <a:lstStyle/>
          <a:p>
            <a:pPr indent="0">
              <a:lnSpc>
                <a:spcPct val="80000"/>
              </a:lnSpc>
              <a:buNone/>
            </a:pPr>
            <a:endParaRPr lang="en-GB" sz="2600" dirty="0"/>
          </a:p>
          <a:p>
            <a:pPr indent="0" algn="ctr">
              <a:lnSpc>
                <a:spcPct val="80000"/>
              </a:lnSpc>
              <a:buNone/>
            </a:pPr>
            <a:r>
              <a:rPr lang="en-GB" sz="2600" dirty="0"/>
              <a:t>What might you look like and what might you be doing when you </a:t>
            </a:r>
            <a:r>
              <a:rPr lang="en-GB" sz="2600"/>
              <a:t>are “old”?</a:t>
            </a: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r>
              <a:rPr lang="en-GB" sz="1600" dirty="0">
                <a:hlinkClick r:id="rId3"/>
              </a:rPr>
              <a:t>https://www.youtube.com/watch?v=6ht-amIfOnU</a:t>
            </a:r>
            <a:r>
              <a:rPr lang="en-GB" sz="1600" dirty="0"/>
              <a:t> </a:t>
            </a:r>
          </a:p>
          <a:p>
            <a:pPr indent="0">
              <a:lnSpc>
                <a:spcPct val="80000"/>
              </a:lnSpc>
              <a:buNone/>
            </a:pPr>
            <a:endParaRPr lang="en-GB" sz="2600" dirty="0"/>
          </a:p>
          <a:p>
            <a:pPr indent="0">
              <a:lnSpc>
                <a:spcPct val="80000"/>
              </a:lnSpc>
              <a:buNone/>
            </a:pPr>
            <a:endParaRPr lang="en-GB" sz="2600" dirty="0"/>
          </a:p>
        </p:txBody>
      </p:sp>
      <p:pic>
        <p:nvPicPr>
          <p:cNvPr id="7" name="Graphic 6" descr="Dance with solid fill">
            <a:extLst>
              <a:ext uri="{FF2B5EF4-FFF2-40B4-BE49-F238E27FC236}">
                <a16:creationId xmlns:a16="http://schemas.microsoft.com/office/drawing/2014/main" id="{D97A4817-EA96-D98F-F5A9-34A7E2BF24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90" y="2838450"/>
            <a:ext cx="2324100" cy="2324100"/>
          </a:xfrm>
          <a:prstGeom prst="rect">
            <a:avLst/>
          </a:prstGeom>
        </p:spPr>
      </p:pic>
      <p:pic>
        <p:nvPicPr>
          <p:cNvPr id="9" name="Graphic 8" descr="Golf with solid fill">
            <a:extLst>
              <a:ext uri="{FF2B5EF4-FFF2-40B4-BE49-F238E27FC236}">
                <a16:creationId xmlns:a16="http://schemas.microsoft.com/office/drawing/2014/main" id="{99AB5A1B-3AEB-7E7C-3B12-423064D935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7568" y="2838450"/>
            <a:ext cx="2324100" cy="2324100"/>
          </a:xfrm>
          <a:prstGeom prst="rect">
            <a:avLst/>
          </a:prstGeom>
        </p:spPr>
      </p:pic>
      <p:pic>
        <p:nvPicPr>
          <p:cNvPr id="11" name="Graphic 10" descr="Person with idea with solid fill">
            <a:extLst>
              <a:ext uri="{FF2B5EF4-FFF2-40B4-BE49-F238E27FC236}">
                <a16:creationId xmlns:a16="http://schemas.microsoft.com/office/drawing/2014/main" id="{55489187-1325-236D-8D8B-984DC1B2BE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2241" y="2838450"/>
            <a:ext cx="2324100" cy="2324100"/>
          </a:xfrm>
          <a:prstGeom prst="rect">
            <a:avLst/>
          </a:prstGeom>
        </p:spPr>
      </p:pic>
    </p:spTree>
    <p:extLst>
      <p:ext uri="{BB962C8B-B14F-4D97-AF65-F5344CB8AC3E}">
        <p14:creationId xmlns:p14="http://schemas.microsoft.com/office/powerpoint/2010/main" val="268455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dirty="0"/>
              <a:t>Generations </a:t>
            </a:r>
            <a:endParaRPr dirty="0"/>
          </a:p>
        </p:txBody>
      </p:sp>
      <p:sp>
        <p:nvSpPr>
          <p:cNvPr id="61" name="Google Shape;61;p36"/>
          <p:cNvSpPr txBox="1">
            <a:spLocks noGrp="1"/>
          </p:cNvSpPr>
          <p:nvPr>
            <p:ph type="body" idx="1"/>
          </p:nvPr>
        </p:nvSpPr>
        <p:spPr>
          <a:xfrm>
            <a:off x="474931" y="1713767"/>
            <a:ext cx="7536952" cy="4509456"/>
          </a:xfrm>
          <a:prstGeom prst="rect">
            <a:avLst/>
          </a:prstGeom>
          <a:noFill/>
          <a:ln>
            <a:noFill/>
          </a:ln>
        </p:spPr>
        <p:txBody>
          <a:bodyPr spcFirstLastPara="1" wrap="square" lIns="91425" tIns="45700" rIns="91425" bIns="45700" anchor="t" anchorCtr="0">
            <a:noAutofit/>
          </a:bodyPr>
          <a:lstStyle/>
          <a:p>
            <a:pPr indent="0" algn="ctr">
              <a:lnSpc>
                <a:spcPct val="80000"/>
              </a:lnSpc>
              <a:buNone/>
            </a:pPr>
            <a:r>
              <a:rPr lang="en-GB" sz="2600" dirty="0"/>
              <a:t>What does ‘generation’ </a:t>
            </a:r>
            <a:r>
              <a:rPr lang="en-GB" sz="2600"/>
              <a:t>and ‘intergenerational</a:t>
            </a:r>
            <a:r>
              <a:rPr lang="en-GB" sz="2600" dirty="0"/>
              <a:t>’ mean’?</a:t>
            </a:r>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r>
              <a:rPr lang="en-GB" sz="2600" dirty="0"/>
              <a:t>Do you think it’s a good idea to mix with people of different ages? Why/ why not?  </a:t>
            </a:r>
          </a:p>
          <a:p>
            <a:pPr indent="0" algn="ctr">
              <a:lnSpc>
                <a:spcPct val="80000"/>
              </a:lnSpc>
              <a:buNone/>
            </a:pPr>
            <a:endParaRPr lang="en-GB" sz="2600" dirty="0"/>
          </a:p>
          <a:p>
            <a:pPr indent="0">
              <a:lnSpc>
                <a:spcPct val="80000"/>
              </a:lnSpc>
              <a:buNone/>
            </a:pPr>
            <a:endParaRPr lang="en-GB" sz="2600" dirty="0"/>
          </a:p>
        </p:txBody>
      </p:sp>
      <p:sp>
        <p:nvSpPr>
          <p:cNvPr id="2" name="Teardrop 1">
            <a:extLst>
              <a:ext uri="{FF2B5EF4-FFF2-40B4-BE49-F238E27FC236}">
                <a16:creationId xmlns:a16="http://schemas.microsoft.com/office/drawing/2014/main" id="{CE978A5E-252F-4EC7-5AEF-B1E969347541}"/>
              </a:ext>
            </a:extLst>
          </p:cNvPr>
          <p:cNvSpPr/>
          <p:nvPr/>
        </p:nvSpPr>
        <p:spPr>
          <a:xfrm rot="2321399">
            <a:off x="1516858" y="29102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ardrop 7">
            <a:extLst>
              <a:ext uri="{FF2B5EF4-FFF2-40B4-BE49-F238E27FC236}">
                <a16:creationId xmlns:a16="http://schemas.microsoft.com/office/drawing/2014/main" id="{51828C23-5771-63F2-C1C7-64041CFDBC61}"/>
              </a:ext>
            </a:extLst>
          </p:cNvPr>
          <p:cNvSpPr/>
          <p:nvPr/>
        </p:nvSpPr>
        <p:spPr>
          <a:xfrm rot="2321399">
            <a:off x="2802022" y="29035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CCBC5833-B0D1-6D78-EF1C-AA2A1E14F7EC}"/>
              </a:ext>
            </a:extLst>
          </p:cNvPr>
          <p:cNvSpPr/>
          <p:nvPr/>
        </p:nvSpPr>
        <p:spPr>
          <a:xfrm rot="2321399">
            <a:off x="5381074" y="2910265"/>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0C0CB8C3-9B89-B7CE-C95D-F7C8DE5A103B}"/>
              </a:ext>
            </a:extLst>
          </p:cNvPr>
          <p:cNvSpPr/>
          <p:nvPr/>
        </p:nvSpPr>
        <p:spPr>
          <a:xfrm rot="2321399">
            <a:off x="4087187" y="29035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64FC6E-9801-B563-C0F1-DD52CA8853ED}"/>
              </a:ext>
            </a:extLst>
          </p:cNvPr>
          <p:cNvSpPr txBox="1"/>
          <p:nvPr/>
        </p:nvSpPr>
        <p:spPr>
          <a:xfrm>
            <a:off x="1691146" y="3228945"/>
            <a:ext cx="784189" cy="400110"/>
          </a:xfrm>
          <a:prstGeom prst="rect">
            <a:avLst/>
          </a:prstGeom>
          <a:noFill/>
        </p:spPr>
        <p:txBody>
          <a:bodyPr wrap="none" rtlCol="0">
            <a:spAutoFit/>
          </a:bodyPr>
          <a:lstStyle/>
          <a:p>
            <a:r>
              <a:rPr lang="en-US" sz="2000" b="1" dirty="0">
                <a:solidFill>
                  <a:schemeClr val="accent6">
                    <a:lumMod val="75000"/>
                  </a:schemeClr>
                </a:solidFill>
              </a:rPr>
              <a:t>baby</a:t>
            </a:r>
          </a:p>
        </p:txBody>
      </p:sp>
      <p:sp>
        <p:nvSpPr>
          <p:cNvPr id="13" name="TextBox 12">
            <a:extLst>
              <a:ext uri="{FF2B5EF4-FFF2-40B4-BE49-F238E27FC236}">
                <a16:creationId xmlns:a16="http://schemas.microsoft.com/office/drawing/2014/main" id="{2441F5AF-43C4-4F51-FE93-F3AFEDC7E581}"/>
              </a:ext>
            </a:extLst>
          </p:cNvPr>
          <p:cNvSpPr txBox="1"/>
          <p:nvPr/>
        </p:nvSpPr>
        <p:spPr>
          <a:xfrm>
            <a:off x="3039178" y="3235647"/>
            <a:ext cx="782587" cy="400110"/>
          </a:xfrm>
          <a:prstGeom prst="rect">
            <a:avLst/>
          </a:prstGeom>
          <a:noFill/>
        </p:spPr>
        <p:txBody>
          <a:bodyPr wrap="none" rtlCol="0">
            <a:spAutoFit/>
          </a:bodyPr>
          <a:lstStyle/>
          <a:p>
            <a:r>
              <a:rPr lang="en-US" sz="2000" b="1" dirty="0">
                <a:solidFill>
                  <a:schemeClr val="accent6">
                    <a:lumMod val="75000"/>
                  </a:schemeClr>
                </a:solidFill>
              </a:rPr>
              <a:t>child</a:t>
            </a:r>
          </a:p>
        </p:txBody>
      </p:sp>
      <p:sp>
        <p:nvSpPr>
          <p:cNvPr id="14" name="TextBox 13">
            <a:extLst>
              <a:ext uri="{FF2B5EF4-FFF2-40B4-BE49-F238E27FC236}">
                <a16:creationId xmlns:a16="http://schemas.microsoft.com/office/drawing/2014/main" id="{59E28E25-E114-1C77-0B58-2484BFB55F6D}"/>
              </a:ext>
            </a:extLst>
          </p:cNvPr>
          <p:cNvSpPr txBox="1"/>
          <p:nvPr/>
        </p:nvSpPr>
        <p:spPr>
          <a:xfrm>
            <a:off x="4324342" y="3235647"/>
            <a:ext cx="797013" cy="400110"/>
          </a:xfrm>
          <a:prstGeom prst="rect">
            <a:avLst/>
          </a:prstGeom>
          <a:noFill/>
        </p:spPr>
        <p:txBody>
          <a:bodyPr wrap="none" rtlCol="0">
            <a:spAutoFit/>
          </a:bodyPr>
          <a:lstStyle/>
          <a:p>
            <a:r>
              <a:rPr lang="en-US" sz="2000" b="1" dirty="0">
                <a:solidFill>
                  <a:schemeClr val="accent6">
                    <a:lumMod val="75000"/>
                  </a:schemeClr>
                </a:solidFill>
              </a:rPr>
              <a:t>adult</a:t>
            </a:r>
          </a:p>
        </p:txBody>
      </p:sp>
      <p:sp>
        <p:nvSpPr>
          <p:cNvPr id="15" name="TextBox 14">
            <a:extLst>
              <a:ext uri="{FF2B5EF4-FFF2-40B4-BE49-F238E27FC236}">
                <a16:creationId xmlns:a16="http://schemas.microsoft.com/office/drawing/2014/main" id="{3107840A-033D-11F5-DF5B-4DDD5417CF6A}"/>
              </a:ext>
            </a:extLst>
          </p:cNvPr>
          <p:cNvSpPr txBox="1"/>
          <p:nvPr/>
        </p:nvSpPr>
        <p:spPr>
          <a:xfrm>
            <a:off x="5553950" y="3136614"/>
            <a:ext cx="867545" cy="584775"/>
          </a:xfrm>
          <a:prstGeom prst="rect">
            <a:avLst/>
          </a:prstGeom>
          <a:noFill/>
        </p:spPr>
        <p:txBody>
          <a:bodyPr wrap="none" rtlCol="0">
            <a:spAutoFit/>
          </a:bodyPr>
          <a:lstStyle/>
          <a:p>
            <a:r>
              <a:rPr lang="en-US" sz="1600" b="1" dirty="0">
                <a:solidFill>
                  <a:schemeClr val="accent6">
                    <a:lumMod val="75000"/>
                  </a:schemeClr>
                </a:solidFill>
              </a:rPr>
              <a:t>older </a:t>
            </a:r>
          </a:p>
          <a:p>
            <a:r>
              <a:rPr lang="en-US" sz="1600" b="1" dirty="0">
                <a:solidFill>
                  <a:schemeClr val="accent6">
                    <a:lumMod val="75000"/>
                  </a:schemeClr>
                </a:solidFill>
              </a:rPr>
              <a:t>person</a:t>
            </a:r>
          </a:p>
        </p:txBody>
      </p:sp>
    </p:spTree>
    <p:extLst>
      <p:ext uri="{BB962C8B-B14F-4D97-AF65-F5344CB8AC3E}">
        <p14:creationId xmlns:p14="http://schemas.microsoft.com/office/powerpoint/2010/main" val="609790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2949600" cy="1600200"/>
          </a:xfrm>
          <a:prstGeom prst="rect">
            <a:avLst/>
          </a:prstGeom>
          <a:noFill/>
          <a:ln>
            <a:noFill/>
          </a:ln>
        </p:spPr>
        <p:txBody>
          <a:bodyPr spcFirstLastPara="1" wrap="square" lIns="91425" tIns="45700" rIns="91425" bIns="45700" anchor="b" anchorCtr="0">
            <a:normAutofit/>
          </a:bodyPr>
          <a:lstStyle/>
          <a:p>
            <a:r>
              <a:rPr lang="en-GB" dirty="0"/>
              <a:t>What is a care home?</a:t>
            </a:r>
            <a:endParaRPr dirty="0"/>
          </a:p>
        </p:txBody>
      </p:sp>
      <p:sp>
        <p:nvSpPr>
          <p:cNvPr id="70" name="Google Shape;70;p50"/>
          <p:cNvSpPr txBox="1">
            <a:spLocks noGrp="1"/>
          </p:cNvSpPr>
          <p:nvPr>
            <p:ph type="body" idx="1"/>
          </p:nvPr>
        </p:nvSpPr>
        <p:spPr>
          <a:xfrm>
            <a:off x="478083" y="1586098"/>
            <a:ext cx="7942017" cy="1151635"/>
          </a:xfrm>
          <a:prstGeom prst="rect">
            <a:avLst/>
          </a:prstGeom>
          <a:noFill/>
          <a:ln>
            <a:noFill/>
          </a:ln>
        </p:spPr>
        <p:txBody>
          <a:bodyPr spcFirstLastPara="1" wrap="square" lIns="91425" tIns="45700" rIns="91425" bIns="45700" anchor="t" anchorCtr="0">
            <a:noAutofit/>
          </a:bodyPr>
          <a:lstStyle/>
          <a:p>
            <a:pPr marL="0" indent="0" algn="ctr">
              <a:buNone/>
            </a:pPr>
            <a:r>
              <a:rPr lang="en-GB" sz="2000" dirty="0"/>
              <a:t>A care home is a place where older people live together and are cared for.</a:t>
            </a:r>
          </a:p>
          <a:p>
            <a:pPr marL="0" indent="0" algn="ctr">
              <a:buNone/>
            </a:pPr>
            <a:r>
              <a:rPr lang="en-GB" sz="2000" dirty="0"/>
              <a:t>Sometimes older people choose to live in a care home to get extra help that they need. </a:t>
            </a:r>
            <a:endParaRPr sz="2000" dirty="0"/>
          </a:p>
        </p:txBody>
      </p:sp>
      <p:sp>
        <p:nvSpPr>
          <p:cNvPr id="6" name="Google Shape;70;p50">
            <a:extLst>
              <a:ext uri="{FF2B5EF4-FFF2-40B4-BE49-F238E27FC236}">
                <a16:creationId xmlns:a16="http://schemas.microsoft.com/office/drawing/2014/main" id="{73F06789-A32D-645F-D026-014BB4C13DAB}"/>
              </a:ext>
            </a:extLst>
          </p:cNvPr>
          <p:cNvSpPr txBox="1">
            <a:spLocks/>
          </p:cNvSpPr>
          <p:nvPr/>
        </p:nvSpPr>
        <p:spPr>
          <a:xfrm>
            <a:off x="478083" y="5422551"/>
            <a:ext cx="8189666" cy="11516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5005B"/>
              </a:buClr>
              <a:buSzPts val="2400"/>
              <a:buFont typeface="Arial"/>
              <a:buChar char="•"/>
              <a:defRPr sz="2400" b="0" i="0" u="none" strike="noStrike" cap="none">
                <a:solidFill>
                  <a:srgbClr val="E5005B"/>
                </a:solidFill>
                <a:latin typeface="Verdana"/>
                <a:ea typeface="Verdana"/>
                <a:cs typeface="Verdana"/>
                <a:sym typeface="Verdana"/>
              </a:defRPr>
            </a:lvl1pPr>
            <a:lvl2pPr marL="914400" marR="0" lvl="1" indent="-368300" algn="l" rtl="0">
              <a:lnSpc>
                <a:spcPct val="100000"/>
              </a:lnSpc>
              <a:spcBef>
                <a:spcPts val="440"/>
              </a:spcBef>
              <a:spcAft>
                <a:spcPts val="0"/>
              </a:spcAft>
              <a:buClr>
                <a:srgbClr val="E5005B"/>
              </a:buClr>
              <a:buSzPts val="2200"/>
              <a:buFont typeface="Arial"/>
              <a:buChar char="–"/>
              <a:defRPr sz="2200" b="0" i="0" u="none" strike="noStrike" cap="none">
                <a:solidFill>
                  <a:srgbClr val="E5005B"/>
                </a:solidFill>
                <a:latin typeface="Verdana"/>
                <a:ea typeface="Verdana"/>
                <a:cs typeface="Verdana"/>
                <a:sym typeface="Verdana"/>
              </a:defRPr>
            </a:lvl2pPr>
            <a:lvl3pPr marL="1371600" marR="0" lvl="2" indent="-355600" algn="l" rtl="0">
              <a:lnSpc>
                <a:spcPct val="100000"/>
              </a:lnSpc>
              <a:spcBef>
                <a:spcPts val="400"/>
              </a:spcBef>
              <a:spcAft>
                <a:spcPts val="0"/>
              </a:spcAft>
              <a:buClr>
                <a:srgbClr val="E5005B"/>
              </a:buClr>
              <a:buSzPts val="2000"/>
              <a:buFont typeface="Arial"/>
              <a:buChar char="•"/>
              <a:defRPr sz="2000" b="0" i="0" u="none" strike="noStrike" cap="none">
                <a:solidFill>
                  <a:srgbClr val="E5005B"/>
                </a:solidFill>
                <a:latin typeface="Verdana"/>
                <a:ea typeface="Verdana"/>
                <a:cs typeface="Verdana"/>
                <a:sym typeface="Verdana"/>
              </a:defRPr>
            </a:lvl3pPr>
            <a:lvl4pPr marL="1828800" marR="0" lvl="3" indent="-342900" algn="l" rtl="0">
              <a:lnSpc>
                <a:spcPct val="100000"/>
              </a:lnSpc>
              <a:spcBef>
                <a:spcPts val="360"/>
              </a:spcBef>
              <a:spcAft>
                <a:spcPts val="0"/>
              </a:spcAft>
              <a:buClr>
                <a:srgbClr val="E5005B"/>
              </a:buClr>
              <a:buSzPts val="1800"/>
              <a:buFont typeface="Arial"/>
              <a:buChar char="–"/>
              <a:defRPr sz="1800" b="0" i="0" u="none" strike="noStrike" cap="none">
                <a:solidFill>
                  <a:srgbClr val="E5005B"/>
                </a:solidFill>
                <a:latin typeface="Verdana"/>
                <a:ea typeface="Verdana"/>
                <a:cs typeface="Verdana"/>
                <a:sym typeface="Verdana"/>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buNone/>
            </a:pPr>
            <a:r>
              <a:rPr lang="en-GB" sz="2000" dirty="0"/>
              <a:t>They might need help with getting dressed, taking medicines or getting around safely. Every person is different and has different needs.</a:t>
            </a:r>
          </a:p>
        </p:txBody>
      </p:sp>
      <p:pic>
        <p:nvPicPr>
          <p:cNvPr id="1026" name="Picture 2">
            <a:extLst>
              <a:ext uri="{FF2B5EF4-FFF2-40B4-BE49-F238E27FC236}">
                <a16:creationId xmlns:a16="http://schemas.microsoft.com/office/drawing/2014/main" id="{C293B8CF-A9FB-950E-2DCC-4D0B837F4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966" y="3238071"/>
            <a:ext cx="2762250" cy="2069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2949600" cy="1600200"/>
          </a:xfrm>
          <a:prstGeom prst="rect">
            <a:avLst/>
          </a:prstGeom>
          <a:noFill/>
          <a:ln>
            <a:noFill/>
          </a:ln>
        </p:spPr>
        <p:txBody>
          <a:bodyPr spcFirstLastPara="1" wrap="square" lIns="91425" tIns="45700" rIns="91425" bIns="45700" anchor="b" anchorCtr="0">
            <a:normAutofit/>
          </a:bodyPr>
          <a:lstStyle/>
          <a:p>
            <a:r>
              <a:rPr lang="en-GB" dirty="0"/>
              <a:t>Become a care home friend challenge</a:t>
            </a:r>
            <a:endParaRPr dirty="0"/>
          </a:p>
        </p:txBody>
      </p:sp>
      <p:sp>
        <p:nvSpPr>
          <p:cNvPr id="70" name="Google Shape;70;p50"/>
          <p:cNvSpPr txBox="1">
            <a:spLocks noGrp="1"/>
          </p:cNvSpPr>
          <p:nvPr>
            <p:ph type="body" idx="1"/>
          </p:nvPr>
        </p:nvSpPr>
        <p:spPr>
          <a:xfrm>
            <a:off x="257696" y="1822023"/>
            <a:ext cx="5383821" cy="942300"/>
          </a:xfrm>
          <a:prstGeom prst="rect">
            <a:avLst/>
          </a:prstGeom>
          <a:noFill/>
          <a:ln>
            <a:noFill/>
          </a:ln>
        </p:spPr>
        <p:txBody>
          <a:bodyPr spcFirstLastPara="1" wrap="square" lIns="91425" tIns="45700" rIns="91425" bIns="45700" anchor="t" anchorCtr="0">
            <a:noAutofit/>
          </a:bodyPr>
          <a:lstStyle/>
          <a:p>
            <a:pPr marL="0" indent="0" algn="ctr">
              <a:buNone/>
            </a:pPr>
            <a:endParaRPr sz="2000" dirty="0"/>
          </a:p>
        </p:txBody>
      </p:sp>
      <p:pic>
        <p:nvPicPr>
          <p:cNvPr id="3" name="Picture 2" descr="A group of people in a room&#10;&#10;Description automatically generated with low confidence">
            <a:extLst>
              <a:ext uri="{FF2B5EF4-FFF2-40B4-BE49-F238E27FC236}">
                <a16:creationId xmlns:a16="http://schemas.microsoft.com/office/drawing/2014/main" id="{EC86A4A6-3581-6973-1C08-B63493BAF103}"/>
              </a:ext>
            </a:extLst>
          </p:cNvPr>
          <p:cNvPicPr>
            <a:picLocks noChangeAspect="1"/>
          </p:cNvPicPr>
          <p:nvPr/>
        </p:nvPicPr>
        <p:blipFill>
          <a:blip r:embed="rId3"/>
          <a:stretch>
            <a:fillRect/>
          </a:stretch>
        </p:blipFill>
        <p:spPr>
          <a:xfrm>
            <a:off x="0" y="1699176"/>
            <a:ext cx="9144000" cy="4469587"/>
          </a:xfrm>
          <a:prstGeom prst="rect">
            <a:avLst/>
          </a:prstGeom>
        </p:spPr>
      </p:pic>
    </p:spTree>
    <p:extLst>
      <p:ext uri="{BB962C8B-B14F-4D97-AF65-F5344CB8AC3E}">
        <p14:creationId xmlns:p14="http://schemas.microsoft.com/office/powerpoint/2010/main" val="165503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3261808" cy="1600200"/>
          </a:xfrm>
          <a:prstGeom prst="rect">
            <a:avLst/>
          </a:prstGeom>
          <a:noFill/>
          <a:ln>
            <a:noFill/>
          </a:ln>
        </p:spPr>
        <p:txBody>
          <a:bodyPr spcFirstLastPara="1" wrap="square" lIns="91425" tIns="45700" rIns="91425" bIns="45700" anchor="b" anchorCtr="0">
            <a:normAutofit/>
          </a:bodyPr>
          <a:lstStyle/>
          <a:p>
            <a:r>
              <a:rPr lang="en-GB" dirty="0"/>
              <a:t>Intergenerational connections</a:t>
            </a:r>
            <a:endParaRPr dirty="0"/>
          </a:p>
        </p:txBody>
      </p:sp>
      <p:sp>
        <p:nvSpPr>
          <p:cNvPr id="70" name="Google Shape;70;p50"/>
          <p:cNvSpPr txBox="1">
            <a:spLocks noGrp="1"/>
          </p:cNvSpPr>
          <p:nvPr>
            <p:ph type="body" idx="1"/>
          </p:nvPr>
        </p:nvSpPr>
        <p:spPr>
          <a:xfrm>
            <a:off x="5007388" y="2623275"/>
            <a:ext cx="3998352" cy="942300"/>
          </a:xfrm>
          <a:prstGeom prst="rect">
            <a:avLst/>
          </a:prstGeom>
          <a:noFill/>
          <a:ln>
            <a:noFill/>
          </a:ln>
        </p:spPr>
        <p:txBody>
          <a:bodyPr spcFirstLastPara="1" wrap="square" lIns="91425" tIns="45700" rIns="91425" bIns="45700" anchor="t" anchorCtr="0">
            <a:noAutofit/>
          </a:bodyPr>
          <a:lstStyle/>
          <a:p>
            <a:pPr marL="0" indent="0" algn="ctr">
              <a:buNone/>
            </a:pPr>
            <a:r>
              <a:rPr lang="en-GB" sz="2800" dirty="0"/>
              <a:t>What could we learn and enjoy from connecting with older people?</a:t>
            </a:r>
          </a:p>
          <a:p>
            <a:pPr marL="0" indent="0" algn="ctr">
              <a:buNone/>
            </a:pPr>
            <a:endParaRPr lang="en-GB" sz="2800" dirty="0"/>
          </a:p>
        </p:txBody>
      </p:sp>
      <p:pic>
        <p:nvPicPr>
          <p:cNvPr id="1026" name="Picture 2" descr="Elina Ellis : The Truth About Old People - World ...">
            <a:extLst>
              <a:ext uri="{FF2B5EF4-FFF2-40B4-BE49-F238E27FC236}">
                <a16:creationId xmlns:a16="http://schemas.microsoft.com/office/drawing/2014/main" id="{A9967C00-06C3-A868-3EE5-20CCB7B64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60" y="2052712"/>
            <a:ext cx="4777461" cy="3025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707664-515C-6587-4562-DEFF675C9F7E}"/>
              </a:ext>
            </a:extLst>
          </p:cNvPr>
          <p:cNvSpPr txBox="1"/>
          <p:nvPr/>
        </p:nvSpPr>
        <p:spPr>
          <a:xfrm>
            <a:off x="1371600" y="5530940"/>
            <a:ext cx="7772400" cy="615553"/>
          </a:xfrm>
          <a:prstGeom prst="rect">
            <a:avLst/>
          </a:prstGeom>
          <a:noFill/>
        </p:spPr>
        <p:txBody>
          <a:bodyPr wrap="square" rtlCol="0">
            <a:spAutoFit/>
          </a:bodyPr>
          <a:lstStyle/>
          <a:p>
            <a:r>
              <a:rPr lang="en-GB" sz="2000" dirty="0">
                <a:hlinkClick r:id="rId4"/>
              </a:rPr>
              <a:t>https://www.youtube.com/watch?v=QiT3vSQrJyc</a:t>
            </a:r>
            <a:r>
              <a:rPr lang="en-GB" sz="2000" dirty="0"/>
              <a:t> </a:t>
            </a:r>
          </a:p>
          <a:p>
            <a:pPr algn="ctr"/>
            <a:endParaRPr lang="en-US" dirty="0"/>
          </a:p>
        </p:txBody>
      </p:sp>
    </p:spTree>
    <p:extLst>
      <p:ext uri="{BB962C8B-B14F-4D97-AF65-F5344CB8AC3E}">
        <p14:creationId xmlns:p14="http://schemas.microsoft.com/office/powerpoint/2010/main" val="246845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3261808" cy="1600200"/>
          </a:xfrm>
          <a:prstGeom prst="rect">
            <a:avLst/>
          </a:prstGeom>
          <a:noFill/>
          <a:ln>
            <a:noFill/>
          </a:ln>
        </p:spPr>
        <p:txBody>
          <a:bodyPr spcFirstLastPara="1" wrap="square" lIns="91425" tIns="45700" rIns="91425" bIns="45700" anchor="b" anchorCtr="0">
            <a:normAutofit/>
          </a:bodyPr>
          <a:lstStyle/>
          <a:p>
            <a:r>
              <a:rPr lang="en-GB" dirty="0"/>
              <a:t>Time to reflect</a:t>
            </a:r>
            <a:endParaRPr dirty="0"/>
          </a:p>
        </p:txBody>
      </p:sp>
      <p:sp>
        <p:nvSpPr>
          <p:cNvPr id="70" name="Google Shape;70;p50"/>
          <p:cNvSpPr txBox="1">
            <a:spLocks noGrp="1"/>
          </p:cNvSpPr>
          <p:nvPr>
            <p:ph type="body" idx="1"/>
          </p:nvPr>
        </p:nvSpPr>
        <p:spPr>
          <a:xfrm>
            <a:off x="914401" y="1230274"/>
            <a:ext cx="6896100" cy="942300"/>
          </a:xfrm>
          <a:prstGeom prst="rect">
            <a:avLst/>
          </a:prstGeom>
          <a:noFill/>
          <a:ln>
            <a:noFill/>
          </a:ln>
        </p:spPr>
        <p:txBody>
          <a:bodyPr spcFirstLastPara="1" wrap="square" lIns="91425" tIns="45700" rIns="91425" bIns="45700" anchor="t" anchorCtr="0">
            <a:noAutofit/>
          </a:bodyPr>
          <a:lstStyle/>
          <a:p>
            <a:pPr marL="0" indent="0" algn="ctr">
              <a:buNone/>
            </a:pPr>
            <a:endParaRPr lang="en-GB" sz="2800" dirty="0"/>
          </a:p>
          <a:p>
            <a:pPr marL="0" indent="0" algn="ctr">
              <a:buNone/>
            </a:pPr>
            <a:r>
              <a:rPr lang="en-GB" sz="2800" dirty="0"/>
              <a:t>What will you remember? </a:t>
            </a:r>
          </a:p>
          <a:p>
            <a:pPr marL="0" indent="0" algn="ctr">
              <a:buNone/>
            </a:pPr>
            <a:r>
              <a:rPr lang="en-GB" sz="2800" dirty="0"/>
              <a:t>What are you going to do next? </a:t>
            </a:r>
          </a:p>
          <a:p>
            <a:pPr marL="0" indent="0" algn="ctr">
              <a:buNone/>
            </a:pPr>
            <a:endParaRPr lang="en-GB" sz="2800" dirty="0"/>
          </a:p>
          <a:p>
            <a:pPr marL="0" indent="0" algn="ctr">
              <a:buNone/>
            </a:pPr>
            <a:endParaRPr lang="en-GB" sz="2800" dirty="0"/>
          </a:p>
          <a:p>
            <a:pPr marL="0" indent="0" algn="ctr">
              <a:buNone/>
            </a:pPr>
            <a:endParaRPr lang="en-GB" sz="2800" dirty="0"/>
          </a:p>
        </p:txBody>
      </p:sp>
      <p:pic>
        <p:nvPicPr>
          <p:cNvPr id="2" name="Picture 1">
            <a:extLst>
              <a:ext uri="{FF2B5EF4-FFF2-40B4-BE49-F238E27FC236}">
                <a16:creationId xmlns:a16="http://schemas.microsoft.com/office/drawing/2014/main" id="{CA7C5B21-61DC-6B66-B956-15CFDC68E9D1}"/>
              </a:ext>
            </a:extLst>
          </p:cNvPr>
          <p:cNvPicPr>
            <a:picLocks noChangeAspect="1"/>
          </p:cNvPicPr>
          <p:nvPr/>
        </p:nvPicPr>
        <p:blipFill>
          <a:blip r:embed="rId3"/>
          <a:stretch>
            <a:fillRect/>
          </a:stretch>
        </p:blipFill>
        <p:spPr>
          <a:xfrm>
            <a:off x="2371725" y="3327444"/>
            <a:ext cx="4400550" cy="2715965"/>
          </a:xfrm>
          <a:prstGeom prst="rect">
            <a:avLst/>
          </a:prstGeom>
        </p:spPr>
      </p:pic>
    </p:spTree>
    <p:extLst>
      <p:ext uri="{BB962C8B-B14F-4D97-AF65-F5344CB8AC3E}">
        <p14:creationId xmlns:p14="http://schemas.microsoft.com/office/powerpoint/2010/main" val="1345718966"/>
      </p:ext>
    </p:extLst>
  </p:cSld>
  <p:clrMapOvr>
    <a:masterClrMapping/>
  </p:clrMapOvr>
</p:sld>
</file>

<file path=ppt/theme/theme1.xml><?xml version="1.0" encoding="utf-8"?>
<a:theme xmlns:a="http://schemas.openxmlformats.org/drawingml/2006/main" name="CHFANS Intergenerational Link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B97332A82AA6478236915EB8AFA4AC" ma:contentTypeVersion="13" ma:contentTypeDescription="Create a new document." ma:contentTypeScope="" ma:versionID="c5fd0b0967f8a29031ac2425750b83ff">
  <xsd:schema xmlns:xsd="http://www.w3.org/2001/XMLSchema" xmlns:xs="http://www.w3.org/2001/XMLSchema" xmlns:p="http://schemas.microsoft.com/office/2006/metadata/properties" xmlns:ns2="d81d7ac9-d221-4a6a-8a24-7940b6e4f981" xmlns:ns3="bf4e36b0-5b54-4035-bf0c-f88ecaa3a12d" targetNamespace="http://schemas.microsoft.com/office/2006/metadata/properties" ma:root="true" ma:fieldsID="a1fba36662c196b0873700cd7d0c33af" ns2:_="" ns3:_="">
    <xsd:import namespace="d81d7ac9-d221-4a6a-8a24-7940b6e4f981"/>
    <xsd:import namespace="bf4e36b0-5b54-4035-bf0c-f88ecaa3a1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d7ac9-d221-4a6a-8a24-7940b6e4f9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4e36b0-5b54-4035-bf0c-f88ecaa3a1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E0D63E-FFAE-4848-9DE8-E219494C200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BC329C-E466-402C-A64F-2A75582B66A7}">
  <ds:schemaRefs>
    <ds:schemaRef ds:uri="http://schemas.microsoft.com/sharepoint/v3/contenttype/forms"/>
  </ds:schemaRefs>
</ds:datastoreItem>
</file>

<file path=customXml/itemProps3.xml><?xml version="1.0" encoding="utf-8"?>
<ds:datastoreItem xmlns:ds="http://schemas.openxmlformats.org/officeDocument/2006/customXml" ds:itemID="{718ABEE9-0299-457E-9849-FA96F8D3C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1d7ac9-d221-4a6a-8a24-7940b6e4f981"/>
    <ds:schemaRef ds:uri="bf4e36b0-5b54-4035-bf0c-f88ecaa3a1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2414</TotalTime>
  <Words>584</Words>
  <Application>Microsoft Office PowerPoint</Application>
  <PresentationFormat>On-screen Show (4:3)</PresentationFormat>
  <Paragraphs>68</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Verdana</vt:lpstr>
      <vt:lpstr>CHFANS Intergenerational Linking</vt:lpstr>
      <vt:lpstr>Global Intergenerational Week Assembly</vt:lpstr>
      <vt:lpstr>Ages and ageing </vt:lpstr>
      <vt:lpstr>Ages and ageing</vt:lpstr>
      <vt:lpstr>Generations </vt:lpstr>
      <vt:lpstr>What is a care home?</vt:lpstr>
      <vt:lpstr>Become a care home friend challenge</vt:lpstr>
      <vt:lpstr>Intergenerational connections</vt:lpstr>
      <vt:lpstr>Time to reflect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Leeds Schools Network Meeting 4-5pm 2/2/22</dc:title>
  <dc:creator>Amy  Lock</dc:creator>
  <cp:lastModifiedBy>My Home Life Team</cp:lastModifiedBy>
  <cp:revision>31</cp:revision>
  <dcterms:created xsi:type="dcterms:W3CDTF">2020-05-13T12:38:40Z</dcterms:created>
  <dcterms:modified xsi:type="dcterms:W3CDTF">2022-04-24T19:19:38Z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0x010100E4B97332A82AA6478236915EB8AFA4AC</vt:lpwstr>
  </property>
  <property fmtid="{D5CDD505-2E9C-101B-9397-08002B2CF9AE}" pid="3" name="MSIP_Label_06c24981-b6df-48f8-949b-0896357b9b03_Enabled">
    <vt:lpwstr>true</vt:lpwstr>
  </property>
  <property fmtid="{D5CDD505-2E9C-101B-9397-08002B2CF9AE}" pid="4" name="MSIP_Label_06c24981-b6df-48f8-949b-0896357b9b03_SetDate">
    <vt:lpwstr>2022-04-24T19:15:45Z</vt:lpwstr>
  </property>
  <property fmtid="{D5CDD505-2E9C-101B-9397-08002B2CF9AE}" pid="5" name="MSIP_Label_06c24981-b6df-48f8-949b-0896357b9b03_Method">
    <vt:lpwstr>Privileged</vt:lpwstr>
  </property>
  <property fmtid="{D5CDD505-2E9C-101B-9397-08002B2CF9AE}" pid="6" name="MSIP_Label_06c24981-b6df-48f8-949b-0896357b9b03_Name">
    <vt:lpwstr>Official</vt:lpwstr>
  </property>
  <property fmtid="{D5CDD505-2E9C-101B-9397-08002B2CF9AE}" pid="7" name="MSIP_Label_06c24981-b6df-48f8-949b-0896357b9b03_SiteId">
    <vt:lpwstr>dd615949-5bd0-4da0-ac52-28ef8d336373</vt:lpwstr>
  </property>
  <property fmtid="{D5CDD505-2E9C-101B-9397-08002B2CF9AE}" pid="8" name="MSIP_Label_06c24981-b6df-48f8-949b-0896357b9b03_ActionId">
    <vt:lpwstr>9b300191-ba9a-4bfd-a8be-d9d84de8ef66</vt:lpwstr>
  </property>
  <property fmtid="{D5CDD505-2E9C-101B-9397-08002B2CF9AE}" pid="9" name="MSIP_Label_06c24981-b6df-48f8-949b-0896357b9b03_ContentBits">
    <vt:lpwstr>0</vt:lpwstr>
  </property>
</Properties>
</file>